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78" r:id="rId2"/>
    <p:sldMasterId id="2147483672" r:id="rId3"/>
  </p:sldMasterIdLst>
  <p:notesMasterIdLst>
    <p:notesMasterId r:id="rId26"/>
  </p:notesMasterIdLst>
  <p:handoutMasterIdLst>
    <p:handoutMasterId r:id="rId27"/>
  </p:handoutMasterIdLst>
  <p:sldIdLst>
    <p:sldId id="261" r:id="rId4"/>
    <p:sldId id="257" r:id="rId5"/>
    <p:sldId id="280" r:id="rId6"/>
    <p:sldId id="270" r:id="rId7"/>
    <p:sldId id="260" r:id="rId8"/>
    <p:sldId id="263" r:id="rId9"/>
    <p:sldId id="262" r:id="rId10"/>
    <p:sldId id="264" r:id="rId11"/>
    <p:sldId id="265" r:id="rId12"/>
    <p:sldId id="279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</p:sldIdLst>
  <p:sldSz cx="9144000" cy="5143500" type="screen16x9"/>
  <p:notesSz cx="6805613" cy="99393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9" userDrawn="1">
          <p15:clr>
            <a:srgbClr val="A4A3A4"/>
          </p15:clr>
        </p15:guide>
        <p15:guide id="2" orient="horz" pos="98" userDrawn="1">
          <p15:clr>
            <a:srgbClr val="A4A3A4"/>
          </p15:clr>
        </p15:guide>
        <p15:guide id="3" orient="horz" pos="444" userDrawn="1">
          <p15:clr>
            <a:srgbClr val="A4A3A4"/>
          </p15:clr>
        </p15:guide>
        <p15:guide id="4" orient="horz" pos="608" userDrawn="1">
          <p15:clr>
            <a:srgbClr val="A4A3A4"/>
          </p15:clr>
        </p15:guide>
        <p15:guide id="5" orient="horz" pos="1369" userDrawn="1">
          <p15:clr>
            <a:srgbClr val="A4A3A4"/>
          </p15:clr>
        </p15:guide>
        <p15:guide id="6" orient="horz" pos="1887" userDrawn="1">
          <p15:clr>
            <a:srgbClr val="A4A3A4"/>
          </p15:clr>
        </p15:guide>
        <p15:guide id="7" orient="horz" pos="2743" userDrawn="1">
          <p15:clr>
            <a:srgbClr val="A4A3A4"/>
          </p15:clr>
        </p15:guide>
        <p15:guide id="8" orient="horz" pos="972" userDrawn="1">
          <p15:clr>
            <a:srgbClr val="A4A3A4"/>
          </p15:clr>
        </p15:guide>
        <p15:guide id="9" orient="horz" pos="830" userDrawn="1">
          <p15:clr>
            <a:srgbClr val="A4A3A4"/>
          </p15:clr>
        </p15:guide>
        <p15:guide id="10" orient="horz" pos="1610" userDrawn="1">
          <p15:clr>
            <a:srgbClr val="A4A3A4"/>
          </p15:clr>
        </p15:guide>
        <p15:guide id="11" orient="horz" pos="1207" userDrawn="1">
          <p15:clr>
            <a:srgbClr val="A4A3A4"/>
          </p15:clr>
        </p15:guide>
        <p15:guide id="12" pos="4612" userDrawn="1">
          <p15:clr>
            <a:srgbClr val="A4A3A4"/>
          </p15:clr>
        </p15:guide>
        <p15:guide id="13" pos="5587" userDrawn="1">
          <p15:clr>
            <a:srgbClr val="A4A3A4"/>
          </p15:clr>
        </p15:guide>
        <p15:guide id="14" pos="448" userDrawn="1">
          <p15:clr>
            <a:srgbClr val="A4A3A4"/>
          </p15:clr>
        </p15:guide>
        <p15:guide id="15" pos="1830" userDrawn="1">
          <p15:clr>
            <a:srgbClr val="A4A3A4"/>
          </p15:clr>
        </p15:guide>
        <p15:guide id="16" pos="2277" userDrawn="1">
          <p15:clr>
            <a:srgbClr val="A4A3A4"/>
          </p15:clr>
        </p15:guide>
        <p15:guide id="17" pos="4208" userDrawn="1">
          <p15:clr>
            <a:srgbClr val="A4A3A4"/>
          </p15:clr>
        </p15:guide>
        <p15:guide id="18" pos="3766" userDrawn="1">
          <p15:clr>
            <a:srgbClr val="A4A3A4"/>
          </p15:clr>
        </p15:guide>
        <p15:guide id="19" pos="5632" userDrawn="1">
          <p15:clr>
            <a:srgbClr val="A4A3A4"/>
          </p15:clr>
        </p15:guide>
        <p15:guide id="20" orient="horz" pos="2879" userDrawn="1">
          <p15:clr>
            <a:srgbClr val="A4A3A4"/>
          </p15:clr>
        </p15:guide>
        <p15:guide id="21" orient="horz" pos="122" userDrawn="1">
          <p15:clr>
            <a:srgbClr val="A4A3A4"/>
          </p15:clr>
        </p15:guide>
        <p15:guide id="22" orient="horz" pos="3134" userDrawn="1">
          <p15:clr>
            <a:srgbClr val="A4A3A4"/>
          </p15:clr>
        </p15:guide>
        <p15:guide id="24" orient="horz" pos="486" userDrawn="1">
          <p15:clr>
            <a:srgbClr val="A4A3A4"/>
          </p15:clr>
        </p15:guide>
        <p15:guide id="25" orient="horz" pos="2530" userDrawn="1">
          <p15:clr>
            <a:srgbClr val="A4A3A4"/>
          </p15:clr>
        </p15:guide>
        <p15:guide id="26" orient="horz" pos="1619" userDrawn="1">
          <p15:clr>
            <a:srgbClr val="A4A3A4"/>
          </p15:clr>
        </p15:guide>
        <p15:guide id="27" orient="horz" pos="602" userDrawn="1">
          <p15:clr>
            <a:srgbClr val="A4A3A4"/>
          </p15:clr>
        </p15:guide>
        <p15:guide id="28" pos="5463" userDrawn="1">
          <p15:clr>
            <a:srgbClr val="A4A3A4"/>
          </p15:clr>
        </p15:guide>
        <p15:guide id="29" pos="676" userDrawn="1">
          <p15:clr>
            <a:srgbClr val="A4A3A4"/>
          </p15:clr>
        </p15:guide>
        <p15:guide id="30" pos="426" userDrawn="1">
          <p15:clr>
            <a:srgbClr val="A4A3A4"/>
          </p15:clr>
        </p15:guide>
        <p15:guide id="31" pos="255" userDrawn="1">
          <p15:clr>
            <a:srgbClr val="A4A3A4"/>
          </p15:clr>
        </p15:guide>
        <p15:guide id="32" pos="2880" userDrawn="1">
          <p15:clr>
            <a:srgbClr val="A4A3A4"/>
          </p15:clr>
        </p15:guide>
        <p15:guide id="33" pos="1428" userDrawn="1">
          <p15:clr>
            <a:srgbClr val="A4A3A4"/>
          </p15:clr>
        </p15:guide>
        <p15:guide id="3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B5955C-B979-6854-E02B-AC79BFB813BA}" name="Patrick Peters" initials="PP" userId="30cde2e480fcc34b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A17"/>
    <a:srgbClr val="7FAD18"/>
    <a:srgbClr val="70A51C"/>
    <a:srgbClr val="6EA01D"/>
    <a:srgbClr val="7AB800"/>
    <a:srgbClr val="4C1920"/>
    <a:srgbClr val="008B95"/>
    <a:srgbClr val="6D005E"/>
    <a:srgbClr val="616365"/>
    <a:srgbClr val="438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EC09F-9F45-4D31-BFEF-EED417A06C87}" v="3" dt="2023-04-24T09:53:17.124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0" autoAdjust="0"/>
    <p:restoredTop sz="86410" autoAdjust="0"/>
  </p:normalViewPr>
  <p:slideViewPr>
    <p:cSldViewPr snapToObjects="1">
      <p:cViewPr varScale="1">
        <p:scale>
          <a:sx n="152" d="100"/>
          <a:sy n="152" d="100"/>
        </p:scale>
        <p:origin x="210" y="126"/>
      </p:cViewPr>
      <p:guideLst>
        <p:guide orient="horz" pos="2489"/>
        <p:guide orient="horz" pos="98"/>
        <p:guide orient="horz" pos="444"/>
        <p:guide orient="horz" pos="608"/>
        <p:guide orient="horz" pos="1369"/>
        <p:guide orient="horz" pos="1887"/>
        <p:guide orient="horz" pos="2743"/>
        <p:guide orient="horz" pos="972"/>
        <p:guide orient="horz" pos="830"/>
        <p:guide orient="horz" pos="1610"/>
        <p:guide orient="horz" pos="1207"/>
        <p:guide pos="4612"/>
        <p:guide pos="5587"/>
        <p:guide pos="448"/>
        <p:guide pos="1830"/>
        <p:guide pos="2277"/>
        <p:guide pos="4208"/>
        <p:guide pos="3766"/>
        <p:guide pos="5632"/>
        <p:guide orient="horz" pos="2879"/>
        <p:guide orient="horz" pos="122"/>
        <p:guide orient="horz" pos="3134"/>
        <p:guide orient="horz" pos="486"/>
        <p:guide orient="horz" pos="2530"/>
        <p:guide orient="horz" pos="1619"/>
        <p:guide orient="horz" pos="602"/>
        <p:guide pos="5463"/>
        <p:guide pos="676"/>
        <p:guide pos="426"/>
        <p:guide pos="255"/>
        <p:guide pos="2880"/>
        <p:guide pos="1428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0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Peters" userId="30cde2e480fcc34b" providerId="LiveId" clId="{390EC09F-9F45-4D31-BFEF-EED417A06C87}"/>
    <pc:docChg chg="custSel addSld delSld modSld sldOrd">
      <pc:chgData name="Patrick Peters" userId="30cde2e480fcc34b" providerId="LiveId" clId="{390EC09F-9F45-4D31-BFEF-EED417A06C87}" dt="2023-04-24T09:59:44.730" v="122" actId="729"/>
      <pc:docMkLst>
        <pc:docMk/>
      </pc:docMkLst>
      <pc:sldChg chg="addSp modSp mod">
        <pc:chgData name="Patrick Peters" userId="30cde2e480fcc34b" providerId="LiveId" clId="{390EC09F-9F45-4D31-BFEF-EED417A06C87}" dt="2023-04-24T09:57:16.507" v="121" actId="20577"/>
        <pc:sldMkLst>
          <pc:docMk/>
          <pc:sldMk cId="3322235688" sldId="257"/>
        </pc:sldMkLst>
        <pc:spChg chg="mod">
          <ac:chgData name="Patrick Peters" userId="30cde2e480fcc34b" providerId="LiveId" clId="{390EC09F-9F45-4D31-BFEF-EED417A06C87}" dt="2023-04-24T09:48:18.201" v="21" actId="20577"/>
          <ac:spMkLst>
            <pc:docMk/>
            <pc:sldMk cId="3322235688" sldId="257"/>
            <ac:spMk id="2" creationId="{C31CFF6F-F378-4560-AD3D-B0655B54C61F}"/>
          </ac:spMkLst>
        </pc:spChg>
        <pc:spChg chg="mod">
          <ac:chgData name="Patrick Peters" userId="30cde2e480fcc34b" providerId="LiveId" clId="{390EC09F-9F45-4D31-BFEF-EED417A06C87}" dt="2023-04-24T09:57:16.507" v="121" actId="20577"/>
          <ac:spMkLst>
            <pc:docMk/>
            <pc:sldMk cId="3322235688" sldId="257"/>
            <ac:spMk id="3" creationId="{0314CE9B-FF2B-6701-117C-699E1F0B5044}"/>
          </ac:spMkLst>
        </pc:spChg>
        <pc:spChg chg="add mod">
          <ac:chgData name="Patrick Peters" userId="30cde2e480fcc34b" providerId="LiveId" clId="{390EC09F-9F45-4D31-BFEF-EED417A06C87}" dt="2023-04-24T09:48:30.797" v="22" actId="1076"/>
          <ac:spMkLst>
            <pc:docMk/>
            <pc:sldMk cId="3322235688" sldId="257"/>
            <ac:spMk id="6" creationId="{ACD1E7E4-BD35-2472-B28F-B179879DCE00}"/>
          </ac:spMkLst>
        </pc:spChg>
      </pc:sldChg>
      <pc:sldChg chg="del">
        <pc:chgData name="Patrick Peters" userId="30cde2e480fcc34b" providerId="LiveId" clId="{390EC09F-9F45-4D31-BFEF-EED417A06C87}" dt="2023-04-24T09:47:10.349" v="8" actId="47"/>
        <pc:sldMkLst>
          <pc:docMk/>
          <pc:sldMk cId="333219279" sldId="259"/>
        </pc:sldMkLst>
      </pc:sldChg>
      <pc:sldChg chg="ord">
        <pc:chgData name="Patrick Peters" userId="30cde2e480fcc34b" providerId="LiveId" clId="{390EC09F-9F45-4D31-BFEF-EED417A06C87}" dt="2023-04-24T09:47:03.544" v="3"/>
        <pc:sldMkLst>
          <pc:docMk/>
          <pc:sldMk cId="750757593" sldId="260"/>
        </pc:sldMkLst>
      </pc:sldChg>
      <pc:sldChg chg="addCm delCm">
        <pc:chgData name="Patrick Peters" userId="30cde2e480fcc34b" providerId="LiveId" clId="{390EC09F-9F45-4D31-BFEF-EED417A06C87}" dt="2023-04-24T09:56:07.613" v="108"/>
        <pc:sldMkLst>
          <pc:docMk/>
          <pc:sldMk cId="2347981925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trick Peters" userId="30cde2e480fcc34b" providerId="LiveId" clId="{390EC09F-9F45-4D31-BFEF-EED417A06C87}" dt="2023-04-24T09:56:07.613" v="108"/>
              <pc2:cmMkLst xmlns:pc2="http://schemas.microsoft.com/office/powerpoint/2019/9/main/command">
                <pc:docMk/>
                <pc:sldMk cId="2347981925" sldId="261"/>
                <pc2:cmMk id="{FF0DE0D3-B5D1-42AB-86A0-494FC43683B0}"/>
              </pc2:cmMkLst>
            </pc226:cmChg>
          </p:ext>
        </pc:extLst>
      </pc:sldChg>
      <pc:sldChg chg="ord">
        <pc:chgData name="Patrick Peters" userId="30cde2e480fcc34b" providerId="LiveId" clId="{390EC09F-9F45-4D31-BFEF-EED417A06C87}" dt="2023-04-24T09:47:06.158" v="7"/>
        <pc:sldMkLst>
          <pc:docMk/>
          <pc:sldMk cId="1426375238" sldId="262"/>
        </pc:sldMkLst>
      </pc:sldChg>
      <pc:sldChg chg="ord">
        <pc:chgData name="Patrick Peters" userId="30cde2e480fcc34b" providerId="LiveId" clId="{390EC09F-9F45-4D31-BFEF-EED417A06C87}" dt="2023-04-24T09:47:05.067" v="5"/>
        <pc:sldMkLst>
          <pc:docMk/>
          <pc:sldMk cId="412919733" sldId="263"/>
        </pc:sldMkLst>
      </pc:sldChg>
      <pc:sldChg chg="ord">
        <pc:chgData name="Patrick Peters" userId="30cde2e480fcc34b" providerId="LiveId" clId="{390EC09F-9F45-4D31-BFEF-EED417A06C87}" dt="2023-04-24T09:47:27.015" v="10"/>
        <pc:sldMkLst>
          <pc:docMk/>
          <pc:sldMk cId="128100507" sldId="264"/>
        </pc:sldMkLst>
      </pc:sldChg>
      <pc:sldChg chg="ord">
        <pc:chgData name="Patrick Peters" userId="30cde2e480fcc34b" providerId="LiveId" clId="{390EC09F-9F45-4D31-BFEF-EED417A06C87}" dt="2023-04-24T09:47:36.841" v="12"/>
        <pc:sldMkLst>
          <pc:docMk/>
          <pc:sldMk cId="4094488159" sldId="265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3394358447" sldId="266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502489012" sldId="267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3380102942" sldId="268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1229789927" sldId="269"/>
        </pc:sldMkLst>
      </pc:sldChg>
      <pc:sldChg chg="ord">
        <pc:chgData name="Patrick Peters" userId="30cde2e480fcc34b" providerId="LiveId" clId="{390EC09F-9F45-4D31-BFEF-EED417A06C87}" dt="2023-04-24T09:55:07.973" v="107"/>
        <pc:sldMkLst>
          <pc:docMk/>
          <pc:sldMk cId="2418426776" sldId="270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1166625880" sldId="271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650563071" sldId="272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2293457287" sldId="273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252953437" sldId="274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1929878729" sldId="275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3766892323" sldId="276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2423688077" sldId="277"/>
        </pc:sldMkLst>
      </pc:sldChg>
      <pc:sldChg chg="mod modShow">
        <pc:chgData name="Patrick Peters" userId="30cde2e480fcc34b" providerId="LiveId" clId="{390EC09F-9F45-4D31-BFEF-EED417A06C87}" dt="2023-04-24T09:59:44.730" v="122" actId="729"/>
        <pc:sldMkLst>
          <pc:docMk/>
          <pc:sldMk cId="4112372799" sldId="278"/>
        </pc:sldMkLst>
      </pc:sldChg>
      <pc:sldChg chg="ord">
        <pc:chgData name="Patrick Peters" userId="30cde2e480fcc34b" providerId="LiveId" clId="{390EC09F-9F45-4D31-BFEF-EED417A06C87}" dt="2023-04-24T09:47:36.841" v="12"/>
        <pc:sldMkLst>
          <pc:docMk/>
          <pc:sldMk cId="577090682" sldId="279"/>
        </pc:sldMkLst>
      </pc:sldChg>
      <pc:sldChg chg="addSp delSp modSp add mod ord">
        <pc:chgData name="Patrick Peters" userId="30cde2e480fcc34b" providerId="LiveId" clId="{390EC09F-9F45-4D31-BFEF-EED417A06C87}" dt="2023-04-24T09:54:29.154" v="105" actId="6549"/>
        <pc:sldMkLst>
          <pc:docMk/>
          <pc:sldMk cId="1832756086" sldId="280"/>
        </pc:sldMkLst>
        <pc:spChg chg="mod">
          <ac:chgData name="Patrick Peters" userId="30cde2e480fcc34b" providerId="LiveId" clId="{390EC09F-9F45-4D31-BFEF-EED417A06C87}" dt="2023-04-24T09:54:29.154" v="105" actId="6549"/>
          <ac:spMkLst>
            <pc:docMk/>
            <pc:sldMk cId="1832756086" sldId="280"/>
            <ac:spMk id="2" creationId="{E1B151B7-8873-0B4C-B613-4A61163B5CC9}"/>
          </ac:spMkLst>
        </pc:spChg>
        <pc:spChg chg="del">
          <ac:chgData name="Patrick Peters" userId="30cde2e480fcc34b" providerId="LiveId" clId="{390EC09F-9F45-4D31-BFEF-EED417A06C87}" dt="2023-04-24T09:52:44.650" v="42" actId="478"/>
          <ac:spMkLst>
            <pc:docMk/>
            <pc:sldMk cId="1832756086" sldId="280"/>
            <ac:spMk id="10" creationId="{D596C0A1-266B-89FA-4E8F-14E103D70CC9}"/>
          </ac:spMkLst>
        </pc:spChg>
        <pc:picChg chg="del mod">
          <ac:chgData name="Patrick Peters" userId="30cde2e480fcc34b" providerId="LiveId" clId="{390EC09F-9F45-4D31-BFEF-EED417A06C87}" dt="2023-04-24T09:53:10.859" v="46" actId="478"/>
          <ac:picMkLst>
            <pc:docMk/>
            <pc:sldMk cId="1832756086" sldId="280"/>
            <ac:picMk id="4" creationId="{BC1FD3B4-09D6-0A04-ADB4-1C41BA7E96BA}"/>
          </ac:picMkLst>
        </pc:picChg>
        <pc:picChg chg="add mod">
          <ac:chgData name="Patrick Peters" userId="30cde2e480fcc34b" providerId="LiveId" clId="{390EC09F-9F45-4D31-BFEF-EED417A06C87}" dt="2023-04-24T09:53:23.436" v="49" actId="14100"/>
          <ac:picMkLst>
            <pc:docMk/>
            <pc:sldMk cId="1832756086" sldId="280"/>
            <ac:picMk id="5" creationId="{D5770549-5AF9-F75C-E546-59CCD66B3161}"/>
          </ac:picMkLst>
        </pc:picChg>
        <pc:picChg chg="del">
          <ac:chgData name="Patrick Peters" userId="30cde2e480fcc34b" providerId="LiveId" clId="{390EC09F-9F45-4D31-BFEF-EED417A06C87}" dt="2023-04-24T09:52:46.265" v="43" actId="478"/>
          <ac:picMkLst>
            <pc:docMk/>
            <pc:sldMk cId="1832756086" sldId="280"/>
            <ac:picMk id="6" creationId="{7D2A4C2D-167E-BFFF-3353-58E44FF70CD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24.04.2023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24.04.2023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870032" y="1484784"/>
            <a:ext cx="3816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/>
            </a:lvl1pPr>
          </a:lstStyle>
          <a:p>
            <a:pPr lvl="0" defTabSz="622300">
              <a:lnSpc>
                <a:spcPts val="3400"/>
              </a:lnSpc>
              <a:spcBef>
                <a:spcPct val="0"/>
              </a:spcBef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TITEL DER </a:t>
            </a:r>
            <a:b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PRÄSENTATION</a:t>
            </a:r>
            <a:b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de-DE" sz="2000" dirty="0">
                <a:solidFill>
                  <a:schemeClr val="bg1"/>
                </a:solidFill>
                <a:latin typeface="Arial"/>
                <a:cs typeface="Arial"/>
              </a:rPr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2719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9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323529" y="204679"/>
            <a:ext cx="8856784" cy="422854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322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51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grüner Balk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323529" y="204679"/>
            <a:ext cx="8856784" cy="422854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322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8377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323528" y="204678"/>
            <a:ext cx="9000999" cy="710888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538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</p:spTree>
    <p:extLst>
      <p:ext uri="{BB962C8B-B14F-4D97-AF65-F5344CB8AC3E}">
        <p14:creationId xmlns:p14="http://schemas.microsoft.com/office/powerpoint/2010/main" val="29091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zweizeilig + grüner Balk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323528" y="204678"/>
            <a:ext cx="9000999" cy="710888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538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</p:spTree>
    <p:extLst>
      <p:ext uri="{BB962C8B-B14F-4D97-AF65-F5344CB8AC3E}">
        <p14:creationId xmlns:p14="http://schemas.microsoft.com/office/powerpoint/2010/main" val="192343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40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7"/>
          <p:cNvSpPr txBox="1">
            <a:spLocks/>
          </p:cNvSpPr>
          <p:nvPr userDrawn="1"/>
        </p:nvSpPr>
        <p:spPr>
          <a:xfrm>
            <a:off x="323529" y="204679"/>
            <a:ext cx="8856784" cy="422854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322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03398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6" userDrawn="1">
          <p15:clr>
            <a:srgbClr val="FBAE40"/>
          </p15:clr>
        </p15:guide>
        <p15:guide id="2" pos="2857" userDrawn="1">
          <p15:clr>
            <a:srgbClr val="FBAE40"/>
          </p15:clr>
        </p15:guide>
        <p15:guide id="3" orient="horz" pos="2879" userDrawn="1">
          <p15:clr>
            <a:srgbClr val="FBAE40"/>
          </p15:clr>
        </p15:guide>
        <p15:guide id="4" orient="horz" pos="3134" userDrawn="1">
          <p15:clr>
            <a:srgbClr val="FBAE40"/>
          </p15:clr>
        </p15:guide>
        <p15:guide id="5" orient="horz" pos="1637" userDrawn="1">
          <p15:clr>
            <a:srgbClr val="FBAE40"/>
          </p15:clr>
        </p15:guide>
        <p15:guide id="6" orient="horz" pos="378" userDrawn="1">
          <p15:clr>
            <a:srgbClr val="FBAE40"/>
          </p15:clr>
        </p15:guide>
        <p15:guide id="7" pos="3061" userDrawn="1">
          <p15:clr>
            <a:srgbClr val="FBAE40"/>
          </p15:clr>
        </p15:guide>
        <p15:guide id="8" pos="5420" userDrawn="1">
          <p15:clr>
            <a:srgbClr val="FBAE40"/>
          </p15:clr>
        </p15:guide>
        <p15:guide id="9" pos="4672" userDrawn="1">
          <p15:clr>
            <a:srgbClr val="FBAE40"/>
          </p15:clr>
        </p15:guide>
        <p15:guide id="10" pos="4604" userDrawn="1">
          <p15:clr>
            <a:srgbClr val="FBAE40"/>
          </p15:clr>
        </p15:guide>
        <p15:guide id="11" pos="544" userDrawn="1">
          <p15:clr>
            <a:srgbClr val="FBAE40"/>
          </p15:clr>
        </p15:guide>
        <p15:guide id="12" pos="295" userDrawn="1">
          <p15:clr>
            <a:srgbClr val="FBAE40"/>
          </p15:clr>
        </p15:guide>
        <p15:guide id="13" orient="horz" pos="282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 userDrawn="1"/>
        </p:nvSpPr>
        <p:spPr>
          <a:xfrm>
            <a:off x="323528" y="204678"/>
            <a:ext cx="9000999" cy="710888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algn="l" defTabSz="457200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23529" y="204679"/>
            <a:ext cx="8856786" cy="53891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8000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</p:spTree>
    <p:extLst>
      <p:ext uri="{BB962C8B-B14F-4D97-AF65-F5344CB8AC3E}">
        <p14:creationId xmlns:p14="http://schemas.microsoft.com/office/powerpoint/2010/main" val="51104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572000" y="0"/>
            <a:ext cx="4584612" cy="5155572"/>
          </a:xfrm>
          <a:prstGeom prst="rect">
            <a:avLst/>
          </a:prstGeom>
          <a:solidFill>
            <a:srgbClr val="89BA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7428928" y="4069534"/>
            <a:ext cx="1727684" cy="540060"/>
          </a:xfrm>
          <a:prstGeom prst="rect">
            <a:avLst/>
          </a:prstGeom>
          <a:solidFill>
            <a:srgbClr val="7FAD18"/>
          </a:solidFill>
          <a:ln>
            <a:noFill/>
          </a:ln>
          <a:effectLst>
            <a:outerShdw blurRad="136525" dist="63500" dir="2400000" algn="tl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Bild 12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630" y="4135276"/>
            <a:ext cx="1146086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05978"/>
            <a:ext cx="8436770" cy="109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491630"/>
            <a:ext cx="8436770" cy="2996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668344" y="4533496"/>
            <a:ext cx="1475656" cy="441521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4587975"/>
            <a:ext cx="1019946" cy="341244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323528" y="4533496"/>
            <a:ext cx="7272808" cy="440935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468313" y="4533496"/>
            <a:ext cx="547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Präsentation Wissenschaftliches Arbeiten</a:t>
            </a:r>
          </a:p>
          <a:p>
            <a:r>
              <a:rPr lang="de-DE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B.Sc</a:t>
            </a:r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Patrick Peters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B6B4CC-0E5C-47E2-AD2F-9A80BF3AB1FB}"/>
              </a:ext>
            </a:extLst>
          </p:cNvPr>
          <p:cNvSpPr txBox="1"/>
          <p:nvPr userDrawn="1"/>
        </p:nvSpPr>
        <p:spPr>
          <a:xfrm>
            <a:off x="5940152" y="4535978"/>
            <a:ext cx="1656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r"/>
            <a:fld id="{124B4A17-300B-4A7C-89F9-6ED4D42C35E7}" type="slidenum">
              <a:rPr lang="de-DE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‹Nr.›</a:t>
            </a:fld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von 22 </a:t>
            </a:r>
          </a:p>
        </p:txBody>
      </p:sp>
    </p:spTree>
    <p:extLst>
      <p:ext uri="{BB962C8B-B14F-4D97-AF65-F5344CB8AC3E}">
        <p14:creationId xmlns:p14="http://schemas.microsoft.com/office/powerpoint/2010/main" val="34378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1" r:id="rId4"/>
    <p:sldLayoutId id="214748368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-12192" y="1"/>
            <a:ext cx="9156700" cy="5143499"/>
          </a:xfrm>
          <a:prstGeom prst="rect">
            <a:avLst/>
          </a:prstGeom>
          <a:gradFill flip="none" rotWithShape="1">
            <a:gsLst>
              <a:gs pos="0">
                <a:srgbClr val="818C98">
                  <a:alpha val="75000"/>
                </a:srgbClr>
              </a:gs>
              <a:gs pos="100000">
                <a:schemeClr val="bg1">
                  <a:lumMod val="95000"/>
                  <a:alpha val="73000"/>
                </a:schemeClr>
              </a:gs>
              <a:gs pos="51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3" name="Bild 11" descr="Logo_BUW-1.Weiss-01.png"/>
          <p:cNvPicPr>
            <a:picLocks noChangeAspect="1"/>
          </p:cNvPicPr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5657" y="708543"/>
            <a:ext cx="26066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hteck 11"/>
          <p:cNvSpPr/>
          <p:nvPr userDrawn="1"/>
        </p:nvSpPr>
        <p:spPr>
          <a:xfrm>
            <a:off x="7668344" y="4533496"/>
            <a:ext cx="1475656" cy="441521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5" name="Bild 13" descr="BUW_Logo-weiss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4587975"/>
            <a:ext cx="1019946" cy="341244"/>
          </a:xfrm>
          <a:prstGeom prst="rect">
            <a:avLst/>
          </a:prstGeom>
        </p:spPr>
      </p:pic>
      <p:sp>
        <p:nvSpPr>
          <p:cNvPr id="16" name="Rechteck 15"/>
          <p:cNvSpPr/>
          <p:nvPr userDrawn="1"/>
        </p:nvSpPr>
        <p:spPr>
          <a:xfrm>
            <a:off x="323528" y="4533496"/>
            <a:ext cx="7272808" cy="440935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468313" y="4533496"/>
            <a:ext cx="547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18" name="Titelplatzhalter 1"/>
          <p:cNvSpPr>
            <a:spLocks noGrp="1"/>
          </p:cNvSpPr>
          <p:nvPr>
            <p:ph type="title"/>
          </p:nvPr>
        </p:nvSpPr>
        <p:spPr>
          <a:xfrm>
            <a:off x="323528" y="205978"/>
            <a:ext cx="8436770" cy="109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323528" y="1491630"/>
            <a:ext cx="8436770" cy="2996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458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microsoft.com/office/2017/06/relationships/model3d" Target="../media/model3d3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microsoft.com/office/2017/06/relationships/model3d" Target="../media/model3d3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microsoft.com/office/2017/06/relationships/model3d" Target="../media/model3d3.glb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.png"/><Relationship Id="rId5" Type="http://schemas.microsoft.com/office/2017/06/relationships/model3d" Target="../media/model3d3.glb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microsoft.com/office/2017/06/relationships/model3d" Target="../media/model3d3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17/06/relationships/model3d" Target="../media/model3d3.glb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17/06/relationships/model3d" Target="../media/model3d1.glb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7/06/relationships/model3d" Target="../media/model3d1.glb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8765BB1-86CE-222A-7815-A4C12F32C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" t="3689" r="959" b="2145"/>
          <a:stretch/>
        </p:blipFill>
        <p:spPr>
          <a:xfrm>
            <a:off x="1" y="247651"/>
            <a:ext cx="4571999" cy="4648198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B4CE53C-BEC7-4595-004E-08E7AC57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976440"/>
            <a:ext cx="2027342" cy="127951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6E2D3B1-EEE9-4480-9110-80CEAAE7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016" y="1131590"/>
            <a:ext cx="4176464" cy="1944216"/>
          </a:xfrm>
        </p:spPr>
        <p:txBody>
          <a:bodyPr>
            <a:noAutofit/>
          </a:bodyPr>
          <a:lstStyle/>
          <a:p>
            <a:r>
              <a:rPr lang="de-DE" sz="3200" dirty="0"/>
              <a:t>Arbeits- und Ergebnis Präsentation im Fach Wissenschaftliches Arbeiten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Klassischer roter Duet-Wagen">
                <a:extLst>
                  <a:ext uri="{FF2B5EF4-FFF2-40B4-BE49-F238E27FC236}">
                    <a16:creationId xmlns:a16="http://schemas.microsoft.com/office/drawing/2014/main" id="{6306A196-0AD4-8E6F-0AAD-F1AF0FE43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755443"/>
                  </p:ext>
                </p:extLst>
              </p:nvPr>
            </p:nvGraphicFramePr>
            <p:xfrm>
              <a:off x="-1573903" y="2083480"/>
              <a:ext cx="1418599" cy="7870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8599" cy="787087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02045" ay="4185320" az="63584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16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Klassischer roter Duet-Wagen">
                <a:extLst>
                  <a:ext uri="{FF2B5EF4-FFF2-40B4-BE49-F238E27FC236}">
                    <a16:creationId xmlns:a16="http://schemas.microsoft.com/office/drawing/2014/main" id="{6306A196-0AD4-8E6F-0AAD-F1AF0FE43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73903" y="2083480"/>
                <a:ext cx="1418599" cy="78708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5265E107-B1B9-5144-48EA-792D187C183F}"/>
              </a:ext>
            </a:extLst>
          </p:cNvPr>
          <p:cNvSpPr txBox="1"/>
          <p:nvPr/>
        </p:nvSpPr>
        <p:spPr>
          <a:xfrm>
            <a:off x="179512" y="4227934"/>
            <a:ext cx="20273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dirty="0"/>
              <a:t>Quelle: Abbildung 2 aus „Verkehr auf Schnellstraßen im Fundamentaldiagramm“ von „https://homepage.ruhr-uni-bochum.de/ning.wu/pdf/FMDG_SVT_8_2000.pdf“</a:t>
            </a:r>
          </a:p>
        </p:txBody>
      </p:sp>
    </p:spTree>
    <p:extLst>
      <p:ext uri="{BB962C8B-B14F-4D97-AF65-F5344CB8AC3E}">
        <p14:creationId xmlns:p14="http://schemas.microsoft.com/office/powerpoint/2010/main" val="234798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0.373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8765BB1-86CE-222A-7815-A4C12F32C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" t="3689" r="959" b="2145"/>
          <a:stretch/>
        </p:blipFill>
        <p:spPr>
          <a:xfrm>
            <a:off x="1" y="247651"/>
            <a:ext cx="4571999" cy="4648198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B4CE53C-BEC7-4595-004E-08E7AC57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976440"/>
            <a:ext cx="2027342" cy="127951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6E2D3B1-EEE9-4480-9110-80CEAAE7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016" y="1484784"/>
            <a:ext cx="41764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Danke für Ihre Aufmerksamkeit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Klassischer roter Duet-Wagen">
                <a:extLst>
                  <a:ext uri="{FF2B5EF4-FFF2-40B4-BE49-F238E27FC236}">
                    <a16:creationId xmlns:a16="http://schemas.microsoft.com/office/drawing/2014/main" id="{6306A196-0AD4-8E6F-0AAD-F1AF0FE43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692413"/>
                  </p:ext>
                </p:extLst>
              </p:nvPr>
            </p:nvGraphicFramePr>
            <p:xfrm>
              <a:off x="1788180" y="1948113"/>
              <a:ext cx="1369611" cy="10034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69611" cy="1003425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3639101" ay="3551415" az="34072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169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Klassischer roter Duet-Wagen">
                <a:extLst>
                  <a:ext uri="{FF2B5EF4-FFF2-40B4-BE49-F238E27FC236}">
                    <a16:creationId xmlns:a16="http://schemas.microsoft.com/office/drawing/2014/main" id="{6306A196-0AD4-8E6F-0AAD-F1AF0FE43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8180" y="1948113"/>
                <a:ext cx="1369611" cy="100342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5265E107-B1B9-5144-48EA-792D187C183F}"/>
              </a:ext>
            </a:extLst>
          </p:cNvPr>
          <p:cNvSpPr txBox="1"/>
          <p:nvPr/>
        </p:nvSpPr>
        <p:spPr>
          <a:xfrm>
            <a:off x="179512" y="4227934"/>
            <a:ext cx="20273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" dirty="0"/>
              <a:t>Quelle: Abbildung 2 aus „Verkehr auf Schnellstraßen im Fundamentaldiagramm“ von „https://homepage.ruhr-uni-bochum.de/ning.wu/pdf/FMDG_SVT_8_2000.pdf“</a:t>
            </a:r>
          </a:p>
        </p:txBody>
      </p:sp>
    </p:spTree>
    <p:extLst>
      <p:ext uri="{BB962C8B-B14F-4D97-AF65-F5344CB8AC3E}">
        <p14:creationId xmlns:p14="http://schemas.microsoft.com/office/powerpoint/2010/main" val="57709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5679E-6 L 0.57622 0.625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02" y="3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2B3CE-C209-1BF2-94D3-D9BE2768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979D19-6E3E-4B3A-6856-68FD6E9F5F04}"/>
              </a:ext>
            </a:extLst>
          </p:cNvPr>
          <p:cNvSpPr txBox="1"/>
          <p:nvPr/>
        </p:nvSpPr>
        <p:spPr>
          <a:xfrm>
            <a:off x="323529" y="627534"/>
            <a:ext cx="87129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einlesen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sv_daten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'.csv'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 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col_plot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plotten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plotten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'_trajec.png'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saveort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Trajectories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Agents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abweichung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auf 50, da es sonst unübersichtlich wird.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.set_xlabel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'Space'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.set_ylabel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Das '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 wird zu testzwecken Aktiviert.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savefig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Trajectorien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gespeichert.'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683F5B66-6234-7ACC-71AA-6192095333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134823"/>
                  </p:ext>
                </p:extLst>
              </p:nvPr>
            </p:nvGraphicFramePr>
            <p:xfrm>
              <a:off x="2343005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683F5B66-6234-7ACC-71AA-6192095333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3005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D3A5DC1D-0E58-E697-1107-33B887714AD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0241511"/>
                  </p:ext>
                </p:extLst>
              </p:nvPr>
            </p:nvGraphicFramePr>
            <p:xfrm>
              <a:off x="8711770" y="207559"/>
              <a:ext cx="324726" cy="422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4726" cy="422855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D3A5DC1D-0E58-E697-1107-33B887714A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1770" y="207559"/>
                <a:ext cx="324726" cy="422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35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8" y="667382"/>
            <a:ext cx="8820471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geschwindigkeit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Gl.3: v(t) = ( x(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t+dt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)-x(t) ) /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mit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Differenz zweier aufeinander 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folgender Zeitschritte, x: Standort des Fahrzeugs</a:t>
            </a:r>
            <a:endParaRPr lang="de-DE" sz="105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9CDCFE"/>
                </a:solidFill>
                <a:latin typeface="Consolas" panose="020B0609020204030204" pitchFamily="49" charset="0"/>
              </a:rPr>
              <a:t>[…]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.sort_values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'Durchlauf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von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Statusbar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.sqrt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])**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Distanzberechnung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Zeitschrittsrechnung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vt_neu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Geschwindigkeit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vt_neu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Austrittsgeschwindigkiet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Eintrittsgeschwindigkeit -&gt; überspringen der Berechnung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vt_neu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# solange </a:t>
            </a:r>
            <a:r>
              <a:rPr lang="de-DE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vt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 &lt; 5 m/s, da Ziel </a:t>
            </a:r>
            <a:r>
              <a:rPr lang="de-DE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vt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max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 4m/s ist.</a:t>
            </a:r>
            <a:endParaRPr lang="de-DE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Es wird angenommen, dass die Geschwindigkeit sich im letzten Punkt nicht,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 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# wie beim Aus und Eintritt ins System</a:t>
            </a:r>
            <a:endParaRPr lang="de-DE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Für die erste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muss die v-Spalte erzeugt werden.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.merge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how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 die v-Spalte bereits vorhanden ist und '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 in den noch nicht gefüllten ID-Zellen steht</a:t>
            </a:r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, muss nur 			noch das Update laufen.</a:t>
            </a:r>
            <a:endParaRPr lang="de-DE" sz="105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6A9955"/>
                </a:solidFill>
                <a:latin typeface="Consolas" panose="020B0609020204030204" pitchFamily="49" charset="0"/>
              </a:rPr>
              <a:t>	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.update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overwrite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filter_func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ignore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830AA45D-FF52-3F5F-BEB0-EB8C29B73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610337"/>
                  </p:ext>
                </p:extLst>
              </p:nvPr>
            </p:nvGraphicFramePr>
            <p:xfrm>
              <a:off x="2887309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830AA45D-FF52-3F5F-BEB0-EB8C29B73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7309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8558D685-4EF6-148C-1A36-3D0B177802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7261754"/>
                  </p:ext>
                </p:extLst>
              </p:nvPr>
            </p:nvGraphicFramePr>
            <p:xfrm>
              <a:off x="8722827" y="187916"/>
              <a:ext cx="302611" cy="462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2611" cy="462140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y="13499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8558D685-4EF6-148C-1A36-3D0B17780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827" y="187916"/>
                <a:ext cx="302611" cy="462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489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699542"/>
            <a:ext cx="8712967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mittlere_geschwindigkeit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Gl.4: v = 1/N*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(0-N: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tstart-tende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v(t))) mit n: Agenten, v: Geschwindigkeit,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nt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Zeitschritte,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Nach der angegebenen Gleichung wird die mittlere Geschwindigkeit berechnet und für die momentane Betrachtung ausgegeben.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 / 2 * 385634 :== 1/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gesammte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Länge #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(0-N: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tstart-tende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v(t))) := Summe aller v(t)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Agenteanzahl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'mit v[quer] ='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dichte_gesammt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Gl.5: p = N / L mit L: Länge (m), N: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Angentenanzahl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Nach der angegebenen Gleichung wird die Dichte im System berechnet.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aus Aufgabenstellung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7392E8F5-0A56-977C-115A-6BC3E4D930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153715"/>
                  </p:ext>
                </p:extLst>
              </p:nvPr>
            </p:nvGraphicFramePr>
            <p:xfrm>
              <a:off x="3319357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7392E8F5-0A56-977C-115A-6BC3E4D930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9357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278EC0D8-A583-CE9A-C02F-8FA27072F4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714122"/>
                  </p:ext>
                </p:extLst>
              </p:nvPr>
            </p:nvGraphicFramePr>
            <p:xfrm>
              <a:off x="8722827" y="187916"/>
              <a:ext cx="302610" cy="4621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2610" cy="462139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" ay="-1350005" az="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278EC0D8-A583-CE9A-C02F-8FA27072F4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827" y="187916"/>
                <a:ext cx="302610" cy="462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10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699542"/>
            <a:ext cx="8784975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funda_gleichung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Gl.1: j = </a:t>
            </a:r>
            <a:r>
              <a:rPr lang="el-G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ρ ·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 mit p: Dichte, v: Geschwindigkeit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geschwindigkeit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dichte_gesammt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mittlere_geschwindigkeit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funda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vq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funda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funda_plot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fundamentaldiagramm.png"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'Fundamentaldiagramm'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v_quer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.set_xlabel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 (p)'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.set_ylabel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'Geschwindigkeit (v) in [m/s]'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endParaRPr lang="de-DE" sz="105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savefig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53ED747E-EAE6-A5E0-C8DA-D8C016638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497224"/>
                  </p:ext>
                </p:extLst>
              </p:nvPr>
            </p:nvGraphicFramePr>
            <p:xfrm>
              <a:off x="3751405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53ED747E-EAE6-A5E0-C8DA-D8C016638B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405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00ACEEC2-8765-4D55-60FF-4C51883AE8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68328027"/>
                  </p:ext>
                </p:extLst>
              </p:nvPr>
            </p:nvGraphicFramePr>
            <p:xfrm>
              <a:off x="8711770" y="207559"/>
              <a:ext cx="324726" cy="422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4726" cy="422855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00ACEEC2-8765-4D55-60FF-4C51883AE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1770" y="207559"/>
                <a:ext cx="324726" cy="422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78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699542"/>
            <a:ext cx="8784975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v[p] ==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Piecewise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[{{a[1/c - 1/b], p &lt;= c}, {a[1/p - 1/b], p &gt; c}}] :: lt. Wolfram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piecewise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funda_plot2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curve_fit.png"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pcov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curve_fit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to_numpy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v_quer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v_quer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'Fundamentaldiagramm'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'Initial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Parameter: a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b,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c=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dirty="0">
                <a:solidFill>
                  <a:srgbClr val="9CDCFE"/>
                </a:solidFill>
                <a:latin typeface="Consolas" panose="020B0609020204030204" pitchFamily="49" charset="0"/>
              </a:rPr>
              <a:t>[…]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F985B1E7-7438-B29F-7890-E33E6C33DB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2826660"/>
                  </p:ext>
                </p:extLst>
              </p:nvPr>
            </p:nvGraphicFramePr>
            <p:xfrm>
              <a:off x="4399477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F985B1E7-7438-B29F-7890-E33E6C33DB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9477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EEB72DBD-E9E9-6E66-5157-E9E36B6EE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1660674"/>
                  </p:ext>
                </p:extLst>
              </p:nvPr>
            </p:nvGraphicFramePr>
            <p:xfrm>
              <a:off x="8722866" y="192887"/>
              <a:ext cx="302533" cy="4521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2533" cy="452198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y="-10125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EEB72DBD-E9E9-6E66-5157-E9E36B6EE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2866" y="192887"/>
                <a:ext cx="302533" cy="4521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62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1556087"/>
            <a:ext cx="8784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individuelle_funda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csv_daten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dfv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lok_dichte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csv_daten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dfp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244718"/>
                  </p:ext>
                </p:extLst>
              </p:nvPr>
            </p:nvGraphicFramePr>
            <p:xfrm>
              <a:off x="4716016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16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7013828"/>
                  </p:ext>
                </p:extLst>
              </p:nvPr>
            </p:nvGraphicFramePr>
            <p:xfrm>
              <a:off x="8705389" y="202160"/>
              <a:ext cx="337486" cy="4336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7486" cy="433651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057" ay="319525" az="1087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5389" y="202160"/>
                <a:ext cx="337486" cy="4336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056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1152130"/>
            <a:ext cx="8784975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funda_plot_3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'\curve_fit_vgl.png'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'Dataframe aufbereiten'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Werte aus Aufgabe 4 aufbereiten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csv_daten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dfp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 -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4922402"/>
                  </p:ext>
                </p:extLst>
              </p:nvPr>
            </p:nvGraphicFramePr>
            <p:xfrm>
              <a:off x="5076056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6056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5890254"/>
                  </p:ext>
                </p:extLst>
              </p:nvPr>
            </p:nvGraphicFramePr>
            <p:xfrm>
              <a:off x="8719989" y="194019"/>
              <a:ext cx="308287" cy="4499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8287" cy="449934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905" ay="898033" az="602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9989" y="194019"/>
                <a:ext cx="308287" cy="449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457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1232922"/>
            <a:ext cx="8784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v_quer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'Fundamentaldiagramm‘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pcov_2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curve_fit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to_numpy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v_quer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popt_2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'Werte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aus A2. Initial Parameter: a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b, = </a:t>
            </a:r>
          </a:p>
          <a:p>
            <a:r>
              <a:rPr lang="de-DE" sz="105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c=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pcov_4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curve_fit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to_numpy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ydata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x_fit_4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popt_4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'Werte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aus A4. Initial Parameter: a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b, = </a:t>
            </a:r>
          </a:p>
          <a:p>
            <a:r>
              <a:rPr lang="de-DE" sz="1050" dirty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c=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de-DE" sz="1050" dirty="0">
                <a:solidFill>
                  <a:srgbClr val="9CDCFE"/>
                </a:solidFill>
                <a:latin typeface="Consolas" panose="020B0609020204030204" pitchFamily="49" charset="0"/>
              </a:rPr>
              <a:t>[…]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fluss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416961"/>
                  </p:ext>
                </p:extLst>
              </p:nvPr>
            </p:nvGraphicFramePr>
            <p:xfrm>
              <a:off x="5508104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104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649473"/>
                  </p:ext>
                </p:extLst>
              </p:nvPr>
            </p:nvGraphicFramePr>
            <p:xfrm>
              <a:off x="8721030" y="189599"/>
              <a:ext cx="306205" cy="4587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6205" cy="458774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0194" ay="-1236820" az="423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1030" y="189599"/>
                <a:ext cx="306205" cy="4587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87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6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4414" y="1798461"/>
            <a:ext cx="878497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fluss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j = p *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vq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sv_daten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\df_vp.csv'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ji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.to_csv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059989"/>
                  </p:ext>
                </p:extLst>
              </p:nvPr>
            </p:nvGraphicFramePr>
            <p:xfrm>
              <a:off x="6012160" y="310857"/>
              <a:ext cx="532563" cy="2148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2160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0672260"/>
                  </p:ext>
                </p:extLst>
              </p:nvPr>
            </p:nvGraphicFramePr>
            <p:xfrm>
              <a:off x="8719989" y="194019"/>
              <a:ext cx="308287" cy="44993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8287" cy="449934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905" ay="898032" az="602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9989" y="194019"/>
                <a:ext cx="308287" cy="449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5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Stadtszene">
                <a:extLst>
                  <a:ext uri="{FF2B5EF4-FFF2-40B4-BE49-F238E27FC236}">
                    <a16:creationId xmlns:a16="http://schemas.microsoft.com/office/drawing/2014/main" id="{375446BA-424D-B5B1-2EBC-A41D3EDC90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5510732"/>
                  </p:ext>
                </p:extLst>
              </p:nvPr>
            </p:nvGraphicFramePr>
            <p:xfrm>
              <a:off x="4788024" y="267494"/>
              <a:ext cx="4495702" cy="39604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5702" cy="3960440"/>
                    </a:xfrm>
                    <a:prstGeom prst="rect">
                      <a:avLst/>
                    </a:prstGeom>
                  </am3d:spPr>
                  <am3d:camera>
                    <am3d:pos x="0" y="0" z="67927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97" d="1000000"/>
                    <am3d:preTrans dx="-128122" dy="-7172612" dz="-9309610"/>
                    <am3d:scale>
                      <am3d:sx n="1000000" d="1000000"/>
                      <am3d:sy n="1000000" d="1000000"/>
                      <am3d:sz n="1000000" d="1000000"/>
                    </am3d:scale>
                    <am3d:rot ax="1833313" ay="-2955830" az="-1445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36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Stadtszene">
                <a:extLst>
                  <a:ext uri="{FF2B5EF4-FFF2-40B4-BE49-F238E27FC236}">
                    <a16:creationId xmlns:a16="http://schemas.microsoft.com/office/drawing/2014/main" id="{375446BA-424D-B5B1-2EBC-A41D3EDC9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024" y="267494"/>
                <a:ext cx="4495702" cy="3960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C31CFF6F-F378-4560-AD3D-B0655B54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Überblick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14CE9B-FF2B-6701-117C-699E1F0B5044}"/>
              </a:ext>
            </a:extLst>
          </p:cNvPr>
          <p:cNvSpPr txBox="1"/>
          <p:nvPr/>
        </p:nvSpPr>
        <p:spPr>
          <a:xfrm>
            <a:off x="755576" y="1427386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Vorgehen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Quellcode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Ergebnisse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EBDF939E-A62F-7FCA-8A6D-141078D3E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2426969"/>
                  </p:ext>
                </p:extLst>
              </p:nvPr>
            </p:nvGraphicFramePr>
            <p:xfrm>
              <a:off x="5868144" y="2836073"/>
              <a:ext cx="720080" cy="5066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0080" cy="506615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8796910" ay="3092571" az="91622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1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EBDF939E-A62F-7FCA-8A6D-141078D3E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144" y="2836073"/>
                <a:ext cx="720080" cy="5066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D1E7E4-BD35-2472-B28F-B179879DCE00}"/>
              </a:ext>
            </a:extLst>
          </p:cNvPr>
          <p:cNvSpPr txBox="1"/>
          <p:nvPr/>
        </p:nvSpPr>
        <p:spPr>
          <a:xfrm>
            <a:off x="467253" y="314781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18 Stunden für die Simulation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63.346.551 Datenzeilen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je Agent, 1 min Rechenzeit ∑ = 164 min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223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6 / 7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748174"/>
            <a:ext cx="878497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funda_fluss_plot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sv_daten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\df_vp.csv'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fundermentalgleichung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idxmax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idxmax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-."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'aus Aufgabe 4'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, title = title,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=(10,15))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fundermentalgleichung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-."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'aus Aufgebe 2'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vlines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Kapazität aus Aufgabe 4'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vlines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fundermentalgleichung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de-DE" sz="105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Kapazität aus Aufgabe 2'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"pk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max4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annotate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"pk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fundermentalgleichung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de-DE" sz="105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dirty="0">
                <a:solidFill>
                  <a:srgbClr val="9CDCFE"/>
                </a:solidFill>
                <a:latin typeface="Consolas" panose="020B0609020204030204" pitchFamily="49" charset="0"/>
              </a:rPr>
              <a:t>[…]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381555"/>
                  </p:ext>
                </p:extLst>
              </p:nvPr>
            </p:nvGraphicFramePr>
            <p:xfrm>
              <a:off x="6631725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1725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/>
              <p:nvPr/>
            </p:nvGraphicFramePr>
            <p:xfrm>
              <a:off x="8711770" y="207559"/>
              <a:ext cx="324726" cy="422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4726" cy="422855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1770" y="207559"/>
                <a:ext cx="324726" cy="422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89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7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1717670"/>
            <a:ext cx="87849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fulss_kapa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Gl.2: C =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(j) 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05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de-DE" sz="105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sv_daten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\df_vp.csv'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'Max J in Aufgabe 4 ist:'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mj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jpv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fundermentalgleichung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'Max J in Aufgabe 2 ist:'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mj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1173306"/>
                  </p:ext>
                </p:extLst>
              </p:nvPr>
            </p:nvGraphicFramePr>
            <p:xfrm>
              <a:off x="7164288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4288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0709830"/>
                  </p:ext>
                </p:extLst>
              </p:nvPr>
            </p:nvGraphicFramePr>
            <p:xfrm>
              <a:off x="8723353" y="197855"/>
              <a:ext cx="301559" cy="4422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1559" cy="442262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y="-6749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3353" y="197855"/>
                <a:ext cx="301559" cy="4422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688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8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748174"/>
            <a:ext cx="878497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col_plot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de-DE" sz="105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'_col_trajec.png'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Trajectories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Agents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df_100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df_g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'Freier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Fuss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mit &gt;= 3,5 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df_y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'Übergangs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Fuss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mit &gt;= 2,5 m/s &amp; &lt; 3,5 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'Stockender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Fuss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mit &gt;= 1,5 m/s &lt; 2,5 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'Stockender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Fuss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mit &gt;= 0,5 m/s &lt; 1,5 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df_b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ko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'Stockender 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Fuss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mit &lt; 0,5 m/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s‘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9CDCFE"/>
                </a:solidFill>
                <a:latin typeface="Consolas" panose="020B0609020204030204" pitchFamily="49" charset="0"/>
              </a:rPr>
              <a:t>[…]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9356298"/>
                  </p:ext>
                </p:extLst>
              </p:nvPr>
            </p:nvGraphicFramePr>
            <p:xfrm>
              <a:off x="8143893" y="310857"/>
              <a:ext cx="532563" cy="214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3893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439689"/>
                  </p:ext>
                </p:extLst>
              </p:nvPr>
            </p:nvGraphicFramePr>
            <p:xfrm>
              <a:off x="8717916" y="197778"/>
              <a:ext cx="312433" cy="4424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2433" cy="442416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18" ay="559783" az="556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7916" y="197778"/>
                <a:ext cx="312433" cy="4424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372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51B7-8873-0B4C-B613-4A61163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Darstellung des Programablaufs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 descr="Klassischer roter Duet-Wagen">
                <a:extLst>
                  <a:ext uri="{FF2B5EF4-FFF2-40B4-BE49-F238E27FC236}">
                    <a16:creationId xmlns:a16="http://schemas.microsoft.com/office/drawing/2014/main" id="{E85D0768-E776-F9AF-3CCA-891964A38A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5553" y="667574"/>
              <a:ext cx="998616" cy="884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98616" cy="884487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8677916" ay="-1705762" az="-96796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26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 descr="Klassischer roter Duet-Wagen">
                <a:extLst>
                  <a:ext uri="{FF2B5EF4-FFF2-40B4-BE49-F238E27FC236}">
                    <a16:creationId xmlns:a16="http://schemas.microsoft.com/office/drawing/2014/main" id="{E85D0768-E776-F9AF-3CCA-891964A38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553" y="667574"/>
                <a:ext cx="998616" cy="88448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D5770549-5AF9-F75C-E546-59CCD66B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763722"/>
            <a:ext cx="5400600" cy="37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6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2FAC03F6-7878-F12A-ABE6-46BDC8ADB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15"/>
          <a:stretch/>
        </p:blipFill>
        <p:spPr>
          <a:xfrm>
            <a:off x="5233121" y="879562"/>
            <a:ext cx="3861356" cy="33843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1546DD-B832-709B-301F-92933F0D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zu Aufgabe 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7C7155F-318A-57AD-AF8B-47F28DFE5F2F}"/>
              </a:ext>
            </a:extLst>
          </p:cNvPr>
          <p:cNvSpPr txBox="1"/>
          <p:nvPr/>
        </p:nvSpPr>
        <p:spPr>
          <a:xfrm>
            <a:off x="323529" y="699542"/>
            <a:ext cx="489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lok_dichte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'N0N'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Gl.6: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1 / di mit di: siehe Abbildung 3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[-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05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de-DE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de-D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'Dichte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für 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Agenten'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Bruch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zw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h1 &amp; h2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+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.sqrt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Bruch </a:t>
            </a:r>
            <a:r>
              <a:rPr lang="de-DE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zw</a:t>
            </a:r>
            <a:r>
              <a:rPr lang="de-DE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h2 &amp; h3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.sqrt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((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(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.sqrt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de-DE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.sqrt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de-D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de-DE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endParaRPr lang="de-DE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236804"/>
                  </p:ext>
                </p:extLst>
              </p:nvPr>
            </p:nvGraphicFramePr>
            <p:xfrm>
              <a:off x="4399477" y="310857"/>
              <a:ext cx="532563" cy="2148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2563" cy="21488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6340299" ay="5162318" az="63424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5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322DC565-BA09-9906-4213-EB1489EF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9477" y="310857"/>
                <a:ext cx="532563" cy="21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22976288"/>
                  </p:ext>
                </p:extLst>
              </p:nvPr>
            </p:nvGraphicFramePr>
            <p:xfrm>
              <a:off x="8711770" y="207559"/>
              <a:ext cx="324726" cy="4228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4726" cy="422855"/>
                    </a:xfrm>
                    <a:prstGeom prst="rect">
                      <a:avLst/>
                    </a:prstGeom>
                  </am3d:spPr>
                  <am3d:camera>
                    <am3d:pos x="0" y="0" z="578986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999" d="1000000"/>
                    <am3d:preTrans dx="-3362218" dy="0" dz="41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8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Karierte Rennflagge">
                <a:extLst>
                  <a:ext uri="{FF2B5EF4-FFF2-40B4-BE49-F238E27FC236}">
                    <a16:creationId xmlns:a16="http://schemas.microsoft.com/office/drawing/2014/main" id="{6B6540A2-E3C1-C7C0-9C0C-768616605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1770" y="207559"/>
                <a:ext cx="324726" cy="422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42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919F5-B47D-5272-333B-008387B8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err="1"/>
              <a:t>Trajectorien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4605957"/>
                  </p:ext>
                </p:extLst>
              </p:nvPr>
            </p:nvGraphicFramePr>
            <p:xfrm>
              <a:off x="1224312" y="791389"/>
              <a:ext cx="745957" cy="3133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957" cy="313322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52237" ay="5114692" az="55527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21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312" y="791389"/>
                <a:ext cx="745957" cy="313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3189039"/>
                  </p:ext>
                </p:extLst>
              </p:nvPr>
            </p:nvGraphicFramePr>
            <p:xfrm>
              <a:off x="-1251205" y="771550"/>
              <a:ext cx="745957" cy="3227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957" cy="322724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40" ay="5022971" az="55159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1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51205" y="771550"/>
                <a:ext cx="745957" cy="32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2718446"/>
                  </p:ext>
                </p:extLst>
              </p:nvPr>
            </p:nvGraphicFramePr>
            <p:xfrm>
              <a:off x="-747148" y="771550"/>
              <a:ext cx="745955" cy="322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955" cy="32272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80" ay="5022969" az="55159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1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47148" y="771550"/>
                <a:ext cx="745955" cy="322723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912D846-76E5-51E8-CDD2-9E92A8831CD3}"/>
              </a:ext>
            </a:extLst>
          </p:cNvPr>
          <p:cNvCxnSpPr>
            <a:cxnSpLocks/>
          </p:cNvCxnSpPr>
          <p:nvPr/>
        </p:nvCxnSpPr>
        <p:spPr>
          <a:xfrm flipV="1">
            <a:off x="-108520" y="1131590"/>
            <a:ext cx="9289032" cy="34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fik 1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704DB1E-4F7E-8FCF-4AD4-80A92E5DF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7" t="10084" r="7243" b="7521"/>
          <a:stretch/>
        </p:blipFill>
        <p:spPr>
          <a:xfrm>
            <a:off x="2293676" y="1172393"/>
            <a:ext cx="2304256" cy="3262190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619EB8A-4A5B-4219-0D9C-25D0BBB9F2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1" t="9763" r="6703" b="7705"/>
          <a:stretch/>
        </p:blipFill>
        <p:spPr>
          <a:xfrm>
            <a:off x="4597932" y="1167979"/>
            <a:ext cx="2304256" cy="3266604"/>
          </a:xfrm>
          <a:prstGeom prst="rect">
            <a:avLst/>
          </a:prstGeom>
        </p:spPr>
      </p:pic>
      <p:pic>
        <p:nvPicPr>
          <p:cNvPr id="19" name="Grafik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FF2B991-81F6-7006-7E2A-1C4B6346FE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6" t="9647" r="7091" b="7821"/>
          <a:stretch/>
        </p:blipFill>
        <p:spPr>
          <a:xfrm>
            <a:off x="6852472" y="1161955"/>
            <a:ext cx="2304256" cy="3262190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83C9C5-5DD3-3DD6-C284-AD47D0A737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13" t="10179" r="7587" b="7584"/>
          <a:stretch/>
        </p:blipFill>
        <p:spPr>
          <a:xfrm>
            <a:off x="-10580" y="1172393"/>
            <a:ext cx="2304256" cy="32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5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0216 L 0.90018 0.00154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0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2222E-6 -2.83951E-6 L 0.95312 0.00618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56" y="3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2.83951E-6 L 0.50157 0.00371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283C9C5-5DD3-3DD6-C284-AD47D0A7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" t="10053" r="7375" b="7018"/>
          <a:stretch/>
        </p:blipFill>
        <p:spPr>
          <a:xfrm>
            <a:off x="958761" y="1214881"/>
            <a:ext cx="2317095" cy="32941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6919F5-B47D-5272-333B-008387B8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err="1"/>
              <a:t>Trajectorien</a:t>
            </a: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16416" y="791389"/>
              <a:ext cx="745957" cy="3133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7" cy="313322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52237" ay="5114692" az="55527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1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6416" y="791389"/>
                <a:ext cx="745957" cy="313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6076014"/>
                  </p:ext>
                </p:extLst>
              </p:nvPr>
            </p:nvGraphicFramePr>
            <p:xfrm>
              <a:off x="3321987" y="786687"/>
              <a:ext cx="745957" cy="3227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7" cy="322724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40" ay="5022971" az="55159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1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987" y="786687"/>
                <a:ext cx="745957" cy="32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656244"/>
                  </p:ext>
                </p:extLst>
              </p:nvPr>
            </p:nvGraphicFramePr>
            <p:xfrm>
              <a:off x="4618133" y="786688"/>
              <a:ext cx="745955" cy="3227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5" cy="32272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80" ay="5022969" az="551596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21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8133" y="786688"/>
                <a:ext cx="745955" cy="322723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912D846-76E5-51E8-CDD2-9E92A8831CD3}"/>
              </a:ext>
            </a:extLst>
          </p:cNvPr>
          <p:cNvCxnSpPr>
            <a:cxnSpLocks/>
          </p:cNvCxnSpPr>
          <p:nvPr/>
        </p:nvCxnSpPr>
        <p:spPr>
          <a:xfrm flipV="1">
            <a:off x="-108520" y="1131590"/>
            <a:ext cx="9289032" cy="34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04DB1E-4F7E-8FCF-4AD4-80A92E5DF7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5" t="9962" r="7375" b="7310"/>
          <a:stretch/>
        </p:blipFill>
        <p:spPr>
          <a:xfrm>
            <a:off x="3335025" y="1214881"/>
            <a:ext cx="2317095" cy="32861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19EB8A-4A5B-4219-0D9C-25D0BBB9F2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50" t="10025" r="9375" b="7044"/>
          <a:stretch/>
        </p:blipFill>
        <p:spPr>
          <a:xfrm>
            <a:off x="5724128" y="1207297"/>
            <a:ext cx="2232248" cy="32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216 L 0.78212 0.0015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97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7.40741E-7 L 0.59375 0.0037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7.40741E-7 L 0.50157 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283C9C5-5DD3-3DD6-C284-AD47D0A7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3" b="8141"/>
          <a:stretch/>
        </p:blipFill>
        <p:spPr>
          <a:xfrm>
            <a:off x="683568" y="1192433"/>
            <a:ext cx="2726679" cy="3319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6919F5-B47D-5272-333B-008387B8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NetLogo</a:t>
            </a:r>
            <a:r>
              <a:rPr lang="de-DE" dirty="0"/>
              <a:t> </a:t>
            </a:r>
            <a:r>
              <a:rPr lang="de-DE" dirty="0" err="1"/>
              <a:t>Trajectorien</a:t>
            </a:r>
            <a:br>
              <a:rPr lang="de-DE" dirty="0"/>
            </a:br>
            <a:endParaRPr lang="de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7856349"/>
                  </p:ext>
                </p:extLst>
              </p:nvPr>
            </p:nvGraphicFramePr>
            <p:xfrm>
              <a:off x="-828598" y="793938"/>
              <a:ext cx="745957" cy="3133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7" cy="313320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52244" ay="5114694" az="55527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1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B0B4F188-75E1-9845-3750-7511445089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28598" y="793938"/>
                <a:ext cx="745957" cy="3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511700"/>
                  </p:ext>
                </p:extLst>
              </p:nvPr>
            </p:nvGraphicFramePr>
            <p:xfrm>
              <a:off x="-828600" y="786687"/>
              <a:ext cx="745957" cy="3227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7" cy="322724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40" ay="5022971" az="55159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1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Klassischer roter Duet-Wagen">
                <a:extLst>
                  <a:ext uri="{FF2B5EF4-FFF2-40B4-BE49-F238E27FC236}">
                    <a16:creationId xmlns:a16="http://schemas.microsoft.com/office/drawing/2014/main" id="{02C3487A-9D26-F55F-62B5-CB700CDA2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28600" y="786687"/>
                <a:ext cx="745957" cy="32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55198"/>
                  </p:ext>
                </p:extLst>
              </p:nvPr>
            </p:nvGraphicFramePr>
            <p:xfrm>
              <a:off x="-828600" y="766435"/>
              <a:ext cx="745955" cy="3227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5" cy="32272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80" ay="5022969" az="551596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21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Klassischer roter Duet-Wagen">
                <a:extLst>
                  <a:ext uri="{FF2B5EF4-FFF2-40B4-BE49-F238E27FC236}">
                    <a16:creationId xmlns:a16="http://schemas.microsoft.com/office/drawing/2014/main" id="{9E2004CF-9ED3-AD3E-5CCD-31FC23054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28600" y="766435"/>
                <a:ext cx="745955" cy="322723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912D846-76E5-51E8-CDD2-9E92A8831CD3}"/>
              </a:ext>
            </a:extLst>
          </p:cNvPr>
          <p:cNvCxnSpPr>
            <a:cxnSpLocks/>
          </p:cNvCxnSpPr>
          <p:nvPr/>
        </p:nvCxnSpPr>
        <p:spPr>
          <a:xfrm flipV="1">
            <a:off x="-108520" y="1131590"/>
            <a:ext cx="9289032" cy="34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04DB1E-4F7E-8FCF-4AD4-80A92E5DF7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2" b="8208"/>
          <a:stretch/>
        </p:blipFill>
        <p:spPr>
          <a:xfrm>
            <a:off x="3131840" y="1239978"/>
            <a:ext cx="2677994" cy="32597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19EB8A-4A5B-4219-0D9C-25D0BBB9F2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149" b="6457"/>
          <a:stretch/>
        </p:blipFill>
        <p:spPr>
          <a:xfrm>
            <a:off x="5652120" y="1196952"/>
            <a:ext cx="2726679" cy="331901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Klassischer roter Duet-Wagen">
                <a:extLst>
                  <a:ext uri="{FF2B5EF4-FFF2-40B4-BE49-F238E27FC236}">
                    <a16:creationId xmlns:a16="http://schemas.microsoft.com/office/drawing/2014/main" id="{8E4DC43A-284A-CC90-CE74-0CEC54BAF4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094738"/>
                  </p:ext>
                </p:extLst>
              </p:nvPr>
            </p:nvGraphicFramePr>
            <p:xfrm>
              <a:off x="-828598" y="775485"/>
              <a:ext cx="745955" cy="3227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45955" cy="322723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5515280" ay="5022969" az="551596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21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Klassischer roter Duet-Wagen">
                <a:extLst>
                  <a:ext uri="{FF2B5EF4-FFF2-40B4-BE49-F238E27FC236}">
                    <a16:creationId xmlns:a16="http://schemas.microsoft.com/office/drawing/2014/main" id="{8E4DC43A-284A-CC90-CE74-0CEC54BAF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28598" y="775485"/>
                <a:ext cx="745955" cy="3227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3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1.00625 0.0003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3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-3.33333E-6 L 0.85886 0.003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622" y="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-6.17284E-7 L 0.69514 0.00247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26" y="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77778E-6 7.40741E-7 L 0.53507 7.40741E-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26B24-56DA-A1D4-59C6-0A487B9A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Fundamentaldiagramm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A3BADAE6-3EC9-8840-371E-F401781B3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3256037"/>
                  </p:ext>
                </p:extLst>
              </p:nvPr>
            </p:nvGraphicFramePr>
            <p:xfrm>
              <a:off x="8754273" y="4593991"/>
              <a:ext cx="539070" cy="3185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9070" cy="318534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8699938" ay="-3993541" az="-88368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5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 descr="Klassischer roter Duet-Wagen">
                <a:extLst>
                  <a:ext uri="{FF2B5EF4-FFF2-40B4-BE49-F238E27FC236}">
                    <a16:creationId xmlns:a16="http://schemas.microsoft.com/office/drawing/2014/main" id="{A3BADAE6-3EC9-8840-371E-F401781B3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4273" y="4593991"/>
                <a:ext cx="539070" cy="31853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E9E0267F-7998-2DEB-63C8-BD65DC109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" t="10258" r="8001" b="8000"/>
          <a:stretch/>
        </p:blipFill>
        <p:spPr>
          <a:xfrm>
            <a:off x="323529" y="674645"/>
            <a:ext cx="2664297" cy="37942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B91E97-9FFB-FB9A-E675-AFAAFFFD8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0" t="10257" r="8001" b="8001"/>
          <a:stretch/>
        </p:blipFill>
        <p:spPr>
          <a:xfrm>
            <a:off x="3419872" y="674645"/>
            <a:ext cx="2664297" cy="3794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2824AD-8B02-3A31-DFF2-C575F82C19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0" t="10258" r="8001" b="8000"/>
          <a:stretch/>
        </p:blipFill>
        <p:spPr>
          <a:xfrm>
            <a:off x="6359511" y="674645"/>
            <a:ext cx="2664297" cy="37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51B7-8873-0B4C-B613-4A61163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Kritische Dichte / </a:t>
            </a:r>
            <a:r>
              <a:rPr lang="de-DE" dirty="0" err="1"/>
              <a:t>Stop</a:t>
            </a:r>
            <a:r>
              <a:rPr lang="de-DE" dirty="0"/>
              <a:t>-and-Go Wellen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C1FD3B4-09D6-0A04-ADB4-1C41BA7E9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0" t="10258" r="8001" b="8000"/>
          <a:stretch/>
        </p:blipFill>
        <p:spPr>
          <a:xfrm>
            <a:off x="3332263" y="663538"/>
            <a:ext cx="2679897" cy="3816424"/>
          </a:xfrm>
          <a:prstGeom prst="rect">
            <a:avLst/>
          </a:prstGeom>
        </p:spPr>
      </p:pic>
      <p:pic>
        <p:nvPicPr>
          <p:cNvPr id="6" name="Grafik 5" descr="Ein Bild, das Text, Elektronik, Display, Computer enthält.&#10;&#10;Automatisch generierte Beschreibung">
            <a:extLst>
              <a:ext uri="{FF2B5EF4-FFF2-40B4-BE49-F238E27FC236}">
                <a16:creationId xmlns:a16="http://schemas.microsoft.com/office/drawing/2014/main" id="{7D2A4C2D-167E-BFFF-3353-58E44FF7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10377" r="7547" b="6604"/>
          <a:stretch/>
        </p:blipFill>
        <p:spPr>
          <a:xfrm>
            <a:off x="6266642" y="657150"/>
            <a:ext cx="2697846" cy="38291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 descr="Klassischer roter Duet-Wagen">
                <a:extLst>
                  <a:ext uri="{FF2B5EF4-FFF2-40B4-BE49-F238E27FC236}">
                    <a16:creationId xmlns:a16="http://schemas.microsoft.com/office/drawing/2014/main" id="{E85D0768-E776-F9AF-3CCA-891964A38A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73799"/>
                  </p:ext>
                </p:extLst>
              </p:nvPr>
            </p:nvGraphicFramePr>
            <p:xfrm>
              <a:off x="165553" y="667574"/>
              <a:ext cx="998616" cy="8844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98616" cy="884487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8677916" ay="-1705762" az="-96796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26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 descr="Klassischer roter Duet-Wagen">
                <a:extLst>
                  <a:ext uri="{FF2B5EF4-FFF2-40B4-BE49-F238E27FC236}">
                    <a16:creationId xmlns:a16="http://schemas.microsoft.com/office/drawing/2014/main" id="{E85D0768-E776-F9AF-3CCA-891964A38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553" y="667574"/>
                <a:ext cx="998616" cy="88448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596C0A1-266B-89FA-4E8F-14E103D70CC9}"/>
              </a:ext>
            </a:extLst>
          </p:cNvPr>
          <p:cNvSpPr txBox="1"/>
          <p:nvPr/>
        </p:nvSpPr>
        <p:spPr>
          <a:xfrm>
            <a:off x="110675" y="1552061"/>
            <a:ext cx="3221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</a:t>
            </a:r>
            <a:r>
              <a:rPr lang="de-DE" dirty="0" err="1"/>
              <a:t>Krit</a:t>
            </a:r>
            <a:r>
              <a:rPr lang="de-DE" dirty="0"/>
              <a:t>-Dichten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Gleichmäßig </a:t>
            </a:r>
            <a:r>
              <a:rPr lang="de-DE" dirty="0" err="1"/>
              <a:t>vs</a:t>
            </a:r>
            <a:r>
              <a:rPr lang="de-DE" dirty="0"/>
              <a:t> Sprunghafter Abfall und Anstieg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-and-Go Wellen Zu bereits an den Steigungen zu erkennen</a:t>
            </a:r>
          </a:p>
        </p:txBody>
      </p:sp>
    </p:spTree>
    <p:extLst>
      <p:ext uri="{BB962C8B-B14F-4D97-AF65-F5344CB8AC3E}">
        <p14:creationId xmlns:p14="http://schemas.microsoft.com/office/powerpoint/2010/main" val="409448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3094</Words>
  <Application>Microsoft Office PowerPoint</Application>
  <PresentationFormat>Bildschirmpräsentation (16:9)</PresentationFormat>
  <Paragraphs>265</Paragraphs>
  <Slides>22</Slides>
  <Notes>0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Symbol</vt:lpstr>
      <vt:lpstr>2_Benutzerdefiniertes Design</vt:lpstr>
      <vt:lpstr>4_Benutzerdefiniertes Design</vt:lpstr>
      <vt:lpstr>3_Benutzerdefiniertes Design</vt:lpstr>
      <vt:lpstr>Arbeits- und Ergebnis Präsentation im Fach Wissenschaftliches Arbeiten</vt:lpstr>
      <vt:lpstr>Überblick</vt:lpstr>
      <vt:lpstr>Darstellung des Programablaufs</vt:lpstr>
      <vt:lpstr>Code zu Aufgabe 4</vt:lpstr>
      <vt:lpstr>NetLogo Trajectorien</vt:lpstr>
      <vt:lpstr>NetLogo Trajectorien</vt:lpstr>
      <vt:lpstr>NetLogo Trajectorien </vt:lpstr>
      <vt:lpstr>Fundamentaldiagramm</vt:lpstr>
      <vt:lpstr>Kritische Dichte / Stop-and-Go Wellen</vt:lpstr>
      <vt:lpstr>Danke für Ihre Aufmerksamkeit</vt:lpstr>
      <vt:lpstr>Code zu Aufgabe 1</vt:lpstr>
      <vt:lpstr>Code zu Aufgabe 2</vt:lpstr>
      <vt:lpstr>Code zu Aufgabe 2</vt:lpstr>
      <vt:lpstr>Code zu Aufgabe 2</vt:lpstr>
      <vt:lpstr>Code zu Aufgabe 3</vt:lpstr>
      <vt:lpstr>Code zu Aufgabe 4</vt:lpstr>
      <vt:lpstr>Code zu Aufgabe 5</vt:lpstr>
      <vt:lpstr>Code zu Aufgabe 5</vt:lpstr>
      <vt:lpstr>Code zu Aufgabe 6</vt:lpstr>
      <vt:lpstr>Code zu Aufgabe 6 / 7</vt:lpstr>
      <vt:lpstr>Code zu Aufgabe 7</vt:lpstr>
      <vt:lpstr>Code zu Aufgabe 8</vt:lpstr>
    </vt:vector>
  </TitlesOfParts>
  <Company>Bergische Universität Wuppertal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Stephanie Saage</dc:creator>
  <cp:lastModifiedBy>Patrick Peters</cp:lastModifiedBy>
  <cp:revision>884</cp:revision>
  <cp:lastPrinted>2015-01-07T13:01:17Z</cp:lastPrinted>
  <dcterms:created xsi:type="dcterms:W3CDTF">2013-01-14T08:49:01Z</dcterms:created>
  <dcterms:modified xsi:type="dcterms:W3CDTF">2023-04-24T09:59:53Z</dcterms:modified>
</cp:coreProperties>
</file>